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6"/>
  </p:notesMasterIdLst>
  <p:handoutMasterIdLst>
    <p:handoutMasterId r:id="rId17"/>
  </p:handoutMasterIdLst>
  <p:sldIdLst>
    <p:sldId id="256" r:id="rId5"/>
    <p:sldId id="301" r:id="rId6"/>
    <p:sldId id="302" r:id="rId7"/>
    <p:sldId id="315" r:id="rId8"/>
    <p:sldId id="316" r:id="rId9"/>
    <p:sldId id="308" r:id="rId10"/>
    <p:sldId id="309" r:id="rId11"/>
    <p:sldId id="310" r:id="rId12"/>
    <p:sldId id="314" r:id="rId13"/>
    <p:sldId id="311" r:id="rId14"/>
    <p:sldId id="312"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Freeman" initials="LF" lastIdx="2" clrIdx="0">
    <p:extLst>
      <p:ext uri="{19B8F6BF-5375-455C-9EA6-DF929625EA0E}">
        <p15:presenceInfo xmlns:p15="http://schemas.microsoft.com/office/powerpoint/2012/main" userId="7e004c762d6880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A3755-CDC0-A402-E619-DD36FEB5943F}" v="11" dt="2025-06-26T09:57:48.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5280" autoAdjust="0"/>
  </p:normalViewPr>
  <p:slideViewPr>
    <p:cSldViewPr snapToGrid="0">
      <p:cViewPr varScale="1">
        <p:scale>
          <a:sx n="64" d="100"/>
          <a:sy n="64" d="100"/>
        </p:scale>
        <p:origin x="10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8EA265-D84C-4FFF-A08F-196557F1121B}" type="datetimeFigureOut">
              <a:rPr lang="en-GB" smtClean="0"/>
              <a:t>26/06/2025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28EB812-2A80-43D4-842E-C375256879E1}" type="slidenum">
              <a:rPr lang="en-GB" smtClean="0"/>
              <a:t>‹#›</a:t>
            </a:fld>
            <a:endParaRPr lang="en-GB"/>
          </a:p>
        </p:txBody>
      </p:sp>
    </p:spTree>
    <p:extLst>
      <p:ext uri="{BB962C8B-B14F-4D97-AF65-F5344CB8AC3E}">
        <p14:creationId xmlns:p14="http://schemas.microsoft.com/office/powerpoint/2010/main" val="101859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B7D595F-4DD0-4748-9A9F-2E2C87E55290}" type="datetimeFigureOut">
              <a:rPr lang="en-GB" smtClean="0"/>
              <a:t>26/06/2025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C3A431-0547-47EC-A633-B6308A9D01D7}" type="slidenum">
              <a:rPr lang="en-GB" smtClean="0"/>
              <a:t>‹#›</a:t>
            </a:fld>
            <a:endParaRPr lang="en-GB"/>
          </a:p>
        </p:txBody>
      </p:sp>
    </p:spTree>
    <p:extLst>
      <p:ext uri="{BB962C8B-B14F-4D97-AF65-F5344CB8AC3E}">
        <p14:creationId xmlns:p14="http://schemas.microsoft.com/office/powerpoint/2010/main" val="13662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C3A431-0547-47EC-A633-B6308A9D01D7}" type="slidenum">
              <a:rPr lang="en-GB" smtClean="0"/>
              <a:t>1</a:t>
            </a:fld>
            <a:endParaRPr lang="en-GB"/>
          </a:p>
        </p:txBody>
      </p:sp>
    </p:spTree>
    <p:extLst>
      <p:ext uri="{BB962C8B-B14F-4D97-AF65-F5344CB8AC3E}">
        <p14:creationId xmlns:p14="http://schemas.microsoft.com/office/powerpoint/2010/main" val="325089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3A431-0547-47EC-A633-B6308A9D01D7}" type="slidenum">
              <a:rPr lang="en-GB" smtClean="0"/>
              <a:t>10</a:t>
            </a:fld>
            <a:endParaRPr lang="en-GB"/>
          </a:p>
        </p:txBody>
      </p:sp>
    </p:spTree>
    <p:extLst>
      <p:ext uri="{BB962C8B-B14F-4D97-AF65-F5344CB8AC3E}">
        <p14:creationId xmlns:p14="http://schemas.microsoft.com/office/powerpoint/2010/main" val="252246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3A431-0547-47EC-A633-B6308A9D01D7}" type="slidenum">
              <a:rPr lang="en-GB" smtClean="0"/>
              <a:t>2</a:t>
            </a:fld>
            <a:endParaRPr lang="en-GB"/>
          </a:p>
        </p:txBody>
      </p:sp>
    </p:spTree>
    <p:extLst>
      <p:ext uri="{BB962C8B-B14F-4D97-AF65-F5344CB8AC3E}">
        <p14:creationId xmlns:p14="http://schemas.microsoft.com/office/powerpoint/2010/main" val="232622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D6C3A431-0547-47EC-A633-B6308A9D01D7}" type="slidenum">
              <a:rPr lang="en-GB" smtClean="0"/>
              <a:t>3</a:t>
            </a:fld>
            <a:endParaRPr lang="en-GB"/>
          </a:p>
        </p:txBody>
      </p:sp>
    </p:spTree>
    <p:extLst>
      <p:ext uri="{BB962C8B-B14F-4D97-AF65-F5344CB8AC3E}">
        <p14:creationId xmlns:p14="http://schemas.microsoft.com/office/powerpoint/2010/main" val="349948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D6C3A431-0547-47EC-A633-B6308A9D01D7}" type="slidenum">
              <a:rPr lang="en-GB" smtClean="0"/>
              <a:t>4</a:t>
            </a:fld>
            <a:endParaRPr lang="en-GB"/>
          </a:p>
        </p:txBody>
      </p:sp>
    </p:spTree>
    <p:extLst>
      <p:ext uri="{BB962C8B-B14F-4D97-AF65-F5344CB8AC3E}">
        <p14:creationId xmlns:p14="http://schemas.microsoft.com/office/powerpoint/2010/main" val="363351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D6C3A431-0547-47EC-A633-B6308A9D01D7}" type="slidenum">
              <a:rPr lang="en-GB" smtClean="0"/>
              <a:t>5</a:t>
            </a:fld>
            <a:endParaRPr lang="en-GB"/>
          </a:p>
        </p:txBody>
      </p:sp>
    </p:spTree>
    <p:extLst>
      <p:ext uri="{BB962C8B-B14F-4D97-AF65-F5344CB8AC3E}">
        <p14:creationId xmlns:p14="http://schemas.microsoft.com/office/powerpoint/2010/main" val="243321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3A431-0547-47EC-A633-B6308A9D01D7}" type="slidenum">
              <a:rPr lang="en-GB" smtClean="0"/>
              <a:t>6</a:t>
            </a:fld>
            <a:endParaRPr lang="en-GB"/>
          </a:p>
        </p:txBody>
      </p:sp>
    </p:spTree>
    <p:extLst>
      <p:ext uri="{BB962C8B-B14F-4D97-AF65-F5344CB8AC3E}">
        <p14:creationId xmlns:p14="http://schemas.microsoft.com/office/powerpoint/2010/main" val="96831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3A431-0547-47EC-A633-B6308A9D01D7}" type="slidenum">
              <a:rPr lang="en-GB" smtClean="0"/>
              <a:t>7</a:t>
            </a:fld>
            <a:endParaRPr lang="en-GB"/>
          </a:p>
        </p:txBody>
      </p:sp>
    </p:spTree>
    <p:extLst>
      <p:ext uri="{BB962C8B-B14F-4D97-AF65-F5344CB8AC3E}">
        <p14:creationId xmlns:p14="http://schemas.microsoft.com/office/powerpoint/2010/main" val="35590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3A431-0547-47EC-A633-B6308A9D01D7}" type="slidenum">
              <a:rPr lang="en-GB" smtClean="0"/>
              <a:t>8</a:t>
            </a:fld>
            <a:endParaRPr lang="en-GB"/>
          </a:p>
        </p:txBody>
      </p:sp>
    </p:spTree>
    <p:extLst>
      <p:ext uri="{BB962C8B-B14F-4D97-AF65-F5344CB8AC3E}">
        <p14:creationId xmlns:p14="http://schemas.microsoft.com/office/powerpoint/2010/main" val="285206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3A431-0547-47EC-A633-B6308A9D01D7}" type="slidenum">
              <a:rPr lang="en-GB" smtClean="0"/>
              <a:t>9</a:t>
            </a:fld>
            <a:endParaRPr lang="en-GB"/>
          </a:p>
        </p:txBody>
      </p:sp>
    </p:spTree>
    <p:extLst>
      <p:ext uri="{BB962C8B-B14F-4D97-AF65-F5344CB8AC3E}">
        <p14:creationId xmlns:p14="http://schemas.microsoft.com/office/powerpoint/2010/main" val="259340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6/26/2025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24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676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398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132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701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75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6/26/2025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528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6/26/2025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981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6/26/2025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056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852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2EF78E3-FDA3-4D28-AAA2-0B81F349A39D}" type="datetimeFigureOut">
              <a:rPr lang="en-US" smtClean="0"/>
              <a:t>6/26/2025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27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t>6/26/2025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5187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price-buckland.co.uk/" TargetMode="External"/><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9" name="Rectangle 83">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85">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452617" y="976508"/>
            <a:ext cx="5525305" cy="2367221"/>
          </a:xfrm>
        </p:spPr>
        <p:txBody>
          <a:bodyPr>
            <a:normAutofit/>
          </a:bodyPr>
          <a:lstStyle/>
          <a:p>
            <a:pPr algn="ctr"/>
            <a:br>
              <a:rPr lang="en-GB" sz="4200" dirty="0">
                <a:latin typeface="Georgia" panose="02040502050405020303" pitchFamily="18" charset="0"/>
              </a:rPr>
            </a:br>
            <a:br>
              <a:rPr lang="en-GB" sz="4200" dirty="0">
                <a:latin typeface="Georgia" panose="02040502050405020303" pitchFamily="18" charset="0"/>
              </a:rPr>
            </a:br>
            <a:r>
              <a:rPr lang="en-GB" sz="4200" dirty="0">
                <a:latin typeface="Georgia" panose="02040502050405020303" pitchFamily="18" charset="0"/>
              </a:rPr>
              <a:t>Welcome to Cherry class</a:t>
            </a:r>
          </a:p>
        </p:txBody>
      </p:sp>
      <p:cxnSp>
        <p:nvCxnSpPr>
          <p:cNvPr id="101" name="Straight Connector 87">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2" name="Group 89">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91" name="Rectangle 90">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91">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4" name="Rectangle 93">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95">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8" name="Straight Connector 97">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074" name="Picture 2" descr="https://attachments.office.net/owa/smiller%40shefford.cbeds.co.uk/service.svc/s/GetAttachmentThumbnail?id=AAMkADYwYzBiOWQxLWRiODgtNDkxMS1iMzg4LTFhMzNlMDBjMmMwZQBGAAAAAAADre4aPrsOS5ufUxdzz9uXBwCEmb1eXT2zQ5h1Ei9hXiHBAAAAAAEMAACEmb1eXT2zQ5h1Ei9hXiHBAAP%2FF3tSAAABEgAQADGo4AdlojhEi1SrEAtBdwg%3D&amp;thumbnailType=2&amp;token=eyJhbGciOiJSUzI1NiIsImtpZCI6IkU1RDJGMEY4REE5M0I2NzA5QzQzQTlFOEE2MTQzQzAzRDYyRjlBODAiLCJ0eXAiOiJKV1QiLCJ4NXQiOiI1ZEx3LU5xVHRuQ2NRNm5vcGhROEE5WXZtb0EifQ.eyJvcmlnaW4iOiJodHRwczovL291dGxvb2sub2ZmaWNlLmNvbSIsInVjIjoiNDljOGI2YjAxNGE2NGE1OGJhYzI5ZmMxNTNhNjFiOTIiLCJzaWduaW5fc3RhdGUiOiJrbXNpIiwidmVyIjoiRXhjaGFuZ2UuQ2FsbGJhY2suVjEiLCJhcHBjdHhzZW5kZXIiOiJPd2FEb3dubG9hZEA3YjQyYTI0Yi05ZDU4LTQ3OWMtODlkMS05OGExZTQxYmJlYzgiLCJpc3NyaW5nIjoiV1ciLCJhcHBjdHgiOiJ7XCJtc2V4Y2hwcm90XCI6XCJvd2FcIixcInB1aWRcIjpcIjExNTM4MDExMTY1NTM5MTY1ODZcIixcInNjb3BlXCI6XCJPd2FEb3dubG9hZFwiLFwib2lkXCI6XCI1Y2I4NmNiYS02ZmI4LTRlNzgtODg4NC0zYjVhOTIyNWE4YjRcIixcInByaW1hcnlzaWRcIjpcIlMtMS01LTIxLTU0NDA0NTM5OS0xNDEyMzEzNDcxLTM3NzYzNTE2MTctMTcyOTMxNzRcIn0iLCJuYmYiOjE3MTg2NDE5MzMsImV4cCI6MTcxODY0MjIzMywiaXNzIjoiMDAwMDAwMDItMDAwMC0wZmYxLWNlMDAtMDAwMDAwMDAwMDAwQDdiNDJhMjRiLTlkNTgtNDc5Yy04OWQxLTk4YTFlNDFiYmVjOCIsImF1ZCI6IjAwMDAwMDAyLTAwMDAtMGZmMS1jZTAwLTAwMDAwMDAwMDAwMC9hdHRhY2htZW50cy5vZmZpY2UubmV0QDdiNDJhMjRiLTlkNTgtNDc5Yy04OWQxLTk4YTFlNDFiYmVjOCIsImhhcHAiOiJvd2EifQ.xDFkvFmGwQJzZNH1eatyaj_A0tB2Gz-NyY3PD3-wxUF-gRqQRkE731eIodsk4xFioZ8uVvqNyO7-cPKHpigNCtaXzFCx4IRGYUYhouZYnXQ9e12rIuZm_hKwnSbJGTIPV2G3YDC9hYP4V64LWyhJsHj3gM_dRUx1uN6aVChYkYRiMttCkNEL6mY874TZnBmD2Yhu-z_xQV89W6XS4jwg39y2MgG-jX8lvk4dLPMfBFgTrgeJsV5Qnm-yTEvU4B-xivBdpi-vTJyduUnsCIcx_9TIEzsL221AM2qDnclt4-vObmOZLrOV0CexQo4gvev-iNUJwlBRdf1MgB_41anLQw&amp;X-OWA-CANARY=bdvoV5FCixEAAAAAAAAAAGB6tXvrjtwYHVzPQ7vAqsSPzjQxAo3o4vM2hRZhCPmN8Vnv7jXaya8.&amp;owa=outlook.office.com&amp;scriptVer=20240607002.17&amp;clientId=A9A2B495E07046959B9BE4EAC1E8D47F&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846" y="1416521"/>
            <a:ext cx="3065222" cy="306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849337"/>
      </p:ext>
    </p:extLst>
  </p:cSld>
  <p:clrMapOvr>
    <a:masterClrMapping/>
  </p:clrMapOvr>
  <mc:AlternateContent xmlns:mc="http://schemas.openxmlformats.org/markup-compatibility/2006" xmlns:p14="http://schemas.microsoft.com/office/powerpoint/2010/main">
    <mc:Choice Requires="p14">
      <p:transition spd="slow" p14:dur="2000" advTm="33472"/>
    </mc:Choice>
    <mc:Fallback xmlns="">
      <p:transition spd="slow" advTm="334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617F-D4A3-49A6-B955-879F08C4BC94}"/>
              </a:ext>
            </a:extLst>
          </p:cNvPr>
          <p:cNvSpPr>
            <a:spLocks noGrp="1"/>
          </p:cNvSpPr>
          <p:nvPr>
            <p:ph type="title"/>
          </p:nvPr>
        </p:nvSpPr>
        <p:spPr/>
        <p:txBody>
          <a:bodyPr/>
          <a:lstStyle/>
          <a:p>
            <a:pPr algn="ctr"/>
            <a:r>
              <a:rPr lang="en-GB" dirty="0"/>
              <a:t>Home visits and starting dates</a:t>
            </a:r>
          </a:p>
        </p:txBody>
      </p:sp>
      <p:sp>
        <p:nvSpPr>
          <p:cNvPr id="3" name="Content Placeholder 2">
            <a:extLst>
              <a:ext uri="{FF2B5EF4-FFF2-40B4-BE49-F238E27FC236}">
                <a16:creationId xmlns:a16="http://schemas.microsoft.com/office/drawing/2014/main" id="{8F97270E-94F6-4A34-8B68-52E27598DE1E}"/>
              </a:ext>
            </a:extLst>
          </p:cNvPr>
          <p:cNvSpPr>
            <a:spLocks noGrp="1"/>
          </p:cNvSpPr>
          <p:nvPr>
            <p:ph idx="1"/>
          </p:nvPr>
        </p:nvSpPr>
        <p:spPr>
          <a:xfrm>
            <a:off x="792159" y="1851019"/>
            <a:ext cx="10934933" cy="4325107"/>
          </a:xfrm>
        </p:spPr>
        <p:txBody>
          <a:bodyPr>
            <a:normAutofit fontScale="85000" lnSpcReduction="20000"/>
          </a:bodyPr>
          <a:lstStyle/>
          <a:p>
            <a:r>
              <a:rPr lang="en-GB" sz="2300" b="1" dirty="0"/>
              <a:t>Visits to Cherry Class:</a:t>
            </a:r>
          </a:p>
          <a:p>
            <a:pPr lvl="1"/>
            <a:r>
              <a:rPr lang="en-GB" sz="2000" dirty="0"/>
              <a:t>If your child attends Acorn Pre-School, they will visit in groups with Acorn staff.</a:t>
            </a:r>
          </a:p>
          <a:p>
            <a:pPr lvl="1"/>
            <a:r>
              <a:rPr lang="en-GB" sz="2000" dirty="0"/>
              <a:t>If your child does not attend Acorn, you will have been invited in via </a:t>
            </a:r>
            <a:r>
              <a:rPr lang="en-GB" sz="2000" dirty="0" err="1"/>
              <a:t>Parentmail</a:t>
            </a:r>
            <a:r>
              <a:rPr lang="en-GB" sz="2000" dirty="0"/>
              <a:t> to attend on the 4th July at 10.30 or 1.30</a:t>
            </a:r>
          </a:p>
          <a:p>
            <a:r>
              <a:rPr lang="en-GB" sz="2300" b="1" dirty="0"/>
              <a:t>Home visits: </a:t>
            </a:r>
          </a:p>
          <a:p>
            <a:pPr lvl="1"/>
            <a:r>
              <a:rPr lang="en-GB" sz="2000" dirty="0"/>
              <a:t>Wednesday 3rd – Tuesday 9</a:t>
            </a:r>
            <a:r>
              <a:rPr lang="en-GB" sz="2000" baseline="30000" dirty="0"/>
              <a:t>th</a:t>
            </a:r>
            <a:r>
              <a:rPr lang="en-GB" sz="2000" dirty="0"/>
              <a:t> September 2025 – book via </a:t>
            </a:r>
            <a:r>
              <a:rPr lang="en-GB" sz="2000" dirty="0" err="1"/>
              <a:t>Parentmail</a:t>
            </a:r>
            <a:r>
              <a:rPr lang="en-GB" sz="2000" dirty="0"/>
              <a:t>.</a:t>
            </a:r>
          </a:p>
          <a:p>
            <a:pPr lvl="1"/>
            <a:r>
              <a:rPr lang="en-GB" sz="2000" dirty="0"/>
              <a:t>Pre home visit form to complete – via </a:t>
            </a:r>
            <a:r>
              <a:rPr lang="en-GB" sz="2000" dirty="0" err="1"/>
              <a:t>Parentmail</a:t>
            </a:r>
            <a:r>
              <a:rPr lang="en-GB" sz="2000" dirty="0"/>
              <a:t>.</a:t>
            </a:r>
          </a:p>
          <a:p>
            <a:r>
              <a:rPr lang="en-GB" sz="2300" b="1" dirty="0"/>
              <a:t>Stay &amp; Play sessions: </a:t>
            </a:r>
          </a:p>
          <a:p>
            <a:pPr lvl="1"/>
            <a:r>
              <a:rPr lang="en-GB" sz="2000" dirty="0"/>
              <a:t>Friday 5</a:t>
            </a:r>
            <a:r>
              <a:rPr lang="en-GB" sz="2000" baseline="30000" dirty="0"/>
              <a:t>th</a:t>
            </a:r>
            <a:r>
              <a:rPr lang="en-GB" sz="2000" dirty="0"/>
              <a:t> – Tuesday 9</a:t>
            </a:r>
            <a:r>
              <a:rPr lang="en-GB" sz="2000" baseline="30000" dirty="0"/>
              <a:t>th</a:t>
            </a:r>
            <a:r>
              <a:rPr lang="en-GB" sz="2000" dirty="0"/>
              <a:t> September 2025 - 2-3pm – book via </a:t>
            </a:r>
            <a:r>
              <a:rPr lang="en-GB" sz="2000" dirty="0" err="1"/>
              <a:t>Parentmail</a:t>
            </a:r>
            <a:r>
              <a:rPr lang="en-GB" sz="2000" dirty="0"/>
              <a:t>.</a:t>
            </a:r>
          </a:p>
          <a:p>
            <a:r>
              <a:rPr lang="en-GB" sz="2300" b="1" dirty="0"/>
              <a:t>Staggered start sessions: </a:t>
            </a:r>
          </a:p>
          <a:p>
            <a:pPr lvl="1"/>
            <a:r>
              <a:rPr lang="en-GB" sz="2000" dirty="0"/>
              <a:t>Wednesday 10</a:t>
            </a:r>
            <a:r>
              <a:rPr lang="en-GB" sz="2000" baseline="30000" dirty="0"/>
              <a:t>th</a:t>
            </a:r>
            <a:r>
              <a:rPr lang="en-GB" sz="2000" dirty="0"/>
              <a:t> – Friday 12</a:t>
            </a:r>
            <a:r>
              <a:rPr lang="en-GB" sz="2000" baseline="30000" dirty="0"/>
              <a:t>th</a:t>
            </a:r>
            <a:r>
              <a:rPr lang="en-GB" sz="2000" dirty="0"/>
              <a:t> September 2025 – book via </a:t>
            </a:r>
            <a:r>
              <a:rPr lang="en-GB" sz="2000" dirty="0" err="1"/>
              <a:t>Parentmail</a:t>
            </a:r>
            <a:r>
              <a:rPr lang="en-GB" sz="2000" dirty="0"/>
              <a:t>. 2 sessions per child – not staying for lunch.</a:t>
            </a:r>
          </a:p>
          <a:p>
            <a:r>
              <a:rPr lang="en-GB" sz="2300" b="1" u="sng" dirty="0"/>
              <a:t>All children in </a:t>
            </a:r>
            <a:r>
              <a:rPr lang="en-GB" sz="2300" dirty="0"/>
              <a:t>doing their full hours from week beginning </a:t>
            </a:r>
            <a:r>
              <a:rPr lang="en-GB" sz="2300" u="sng" dirty="0"/>
              <a:t>Monday 15</a:t>
            </a:r>
            <a:r>
              <a:rPr lang="en-GB" sz="2300" u="sng" baseline="30000" dirty="0"/>
              <a:t>th</a:t>
            </a:r>
            <a:r>
              <a:rPr lang="en-GB" sz="2300" u="sng" dirty="0"/>
              <a:t> September 2025.</a:t>
            </a:r>
          </a:p>
          <a:p>
            <a:endParaRPr lang="en-GB" dirty="0"/>
          </a:p>
          <a:p>
            <a:endParaRPr lang="en-GB" dirty="0"/>
          </a:p>
        </p:txBody>
      </p:sp>
    </p:spTree>
    <p:extLst>
      <p:ext uri="{BB962C8B-B14F-4D97-AF65-F5344CB8AC3E}">
        <p14:creationId xmlns:p14="http://schemas.microsoft.com/office/powerpoint/2010/main" val="2998644958"/>
      </p:ext>
    </p:extLst>
  </p:cSld>
  <p:clrMapOvr>
    <a:masterClrMapping/>
  </p:clrMapOvr>
  <mc:AlternateContent xmlns:mc="http://schemas.openxmlformats.org/markup-compatibility/2006" xmlns:p14="http://schemas.microsoft.com/office/powerpoint/2010/main">
    <mc:Choice Requires="p14">
      <p:transition spd="slow" p14:dur="2000" advTm="385223"/>
    </mc:Choice>
    <mc:Fallback xmlns="">
      <p:transition spd="slow" advTm="3852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You Don&amp;#39;t Have to Say Thank You Constantly. Here&amp;#39;s Why, According to a  New Study | Inc.com">
            <a:extLst>
              <a:ext uri="{FF2B5EF4-FFF2-40B4-BE49-F238E27FC236}">
                <a16:creationId xmlns:a16="http://schemas.microsoft.com/office/drawing/2014/main" id="{9DAD036B-7BE8-451F-86FF-40CFDFF2B40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51999"/>
      </p:ext>
    </p:extLst>
  </p:cSld>
  <p:clrMapOvr>
    <a:masterClrMapping/>
  </p:clrMapOvr>
  <mc:AlternateContent xmlns:mc="http://schemas.openxmlformats.org/markup-compatibility/2006" xmlns:p14="http://schemas.microsoft.com/office/powerpoint/2010/main">
    <mc:Choice Requires="p14">
      <p:transition spd="slow" p14:dur="2000" advTm="43294"/>
    </mc:Choice>
    <mc:Fallback xmlns="">
      <p:transition spd="slow" advTm="432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488FD-374E-48F1-B4E5-DD9985565F57}"/>
              </a:ext>
            </a:extLst>
          </p:cNvPr>
          <p:cNvSpPr>
            <a:spLocks noGrp="1"/>
          </p:cNvSpPr>
          <p:nvPr>
            <p:ph type="title"/>
          </p:nvPr>
        </p:nvSpPr>
        <p:spPr>
          <a:xfrm>
            <a:off x="1392844" y="1046969"/>
            <a:ext cx="9603275" cy="1049235"/>
          </a:xfrm>
        </p:spPr>
        <p:txBody>
          <a:bodyPr>
            <a:normAutofit/>
          </a:bodyPr>
          <a:lstStyle/>
          <a:p>
            <a:pPr algn="ctr"/>
            <a:r>
              <a:rPr lang="en-GB" dirty="0"/>
              <a:t>Meet The cherry class team</a:t>
            </a:r>
          </a:p>
        </p:txBody>
      </p:sp>
      <p:cxnSp>
        <p:nvCxnSpPr>
          <p:cNvPr id="21" name="Straight Connector 2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Box 10"/>
          <p:cNvSpPr txBox="1"/>
          <p:nvPr/>
        </p:nvSpPr>
        <p:spPr>
          <a:xfrm>
            <a:off x="662786" y="3716493"/>
            <a:ext cx="1521570" cy="923330"/>
          </a:xfrm>
          <a:prstGeom prst="rect">
            <a:avLst/>
          </a:prstGeom>
          <a:noFill/>
        </p:spPr>
        <p:txBody>
          <a:bodyPr wrap="none" rtlCol="0">
            <a:spAutoFit/>
          </a:bodyPr>
          <a:lstStyle/>
          <a:p>
            <a:pPr algn="ctr"/>
            <a:r>
              <a:rPr lang="en-GB" dirty="0"/>
              <a:t>Mrs Miller</a:t>
            </a:r>
          </a:p>
          <a:p>
            <a:pPr algn="ctr"/>
            <a:r>
              <a:rPr lang="en-GB" dirty="0"/>
              <a:t>Class Teacher </a:t>
            </a:r>
          </a:p>
          <a:p>
            <a:endParaRPr lang="en-GB" dirty="0"/>
          </a:p>
        </p:txBody>
      </p:sp>
      <p:sp>
        <p:nvSpPr>
          <p:cNvPr id="15" name="TextBox 14"/>
          <p:cNvSpPr txBox="1"/>
          <p:nvPr/>
        </p:nvSpPr>
        <p:spPr>
          <a:xfrm>
            <a:off x="6128797" y="6116455"/>
            <a:ext cx="1856598" cy="646331"/>
          </a:xfrm>
          <a:prstGeom prst="rect">
            <a:avLst/>
          </a:prstGeom>
          <a:noFill/>
        </p:spPr>
        <p:txBody>
          <a:bodyPr wrap="none" lIns="91440" tIns="45720" rIns="91440" bIns="45720" rtlCol="0" anchor="t">
            <a:spAutoFit/>
          </a:bodyPr>
          <a:lstStyle/>
          <a:p>
            <a:pPr algn="ctr"/>
            <a:r>
              <a:rPr lang="en-GB" dirty="0"/>
              <a:t>Mrs Whitmill</a:t>
            </a:r>
          </a:p>
          <a:p>
            <a:pPr algn="ctr"/>
            <a:r>
              <a:rPr lang="en-GB" dirty="0"/>
              <a:t>Teaching Assistant</a:t>
            </a:r>
          </a:p>
        </p:txBody>
      </p:sp>
      <p:sp>
        <p:nvSpPr>
          <p:cNvPr id="17" name="TextBox 16"/>
          <p:cNvSpPr txBox="1"/>
          <p:nvPr/>
        </p:nvSpPr>
        <p:spPr>
          <a:xfrm>
            <a:off x="3213086" y="3672255"/>
            <a:ext cx="1856598" cy="646331"/>
          </a:xfrm>
          <a:prstGeom prst="rect">
            <a:avLst/>
          </a:prstGeom>
          <a:noFill/>
        </p:spPr>
        <p:txBody>
          <a:bodyPr wrap="none" rtlCol="0">
            <a:spAutoFit/>
          </a:bodyPr>
          <a:lstStyle/>
          <a:p>
            <a:pPr algn="ctr"/>
            <a:r>
              <a:rPr lang="en-GB" dirty="0"/>
              <a:t>Miss Arden</a:t>
            </a:r>
          </a:p>
          <a:p>
            <a:pPr algn="ctr"/>
            <a:r>
              <a:rPr lang="en-GB" dirty="0"/>
              <a:t>Teaching Assistant</a:t>
            </a:r>
          </a:p>
        </p:txBody>
      </p:sp>
      <p:sp>
        <p:nvSpPr>
          <p:cNvPr id="18" name="TextBox 17"/>
          <p:cNvSpPr txBox="1"/>
          <p:nvPr/>
        </p:nvSpPr>
        <p:spPr>
          <a:xfrm>
            <a:off x="6080960" y="3716493"/>
            <a:ext cx="1856597" cy="646331"/>
          </a:xfrm>
          <a:prstGeom prst="rect">
            <a:avLst/>
          </a:prstGeom>
          <a:noFill/>
        </p:spPr>
        <p:txBody>
          <a:bodyPr wrap="none" lIns="91440" tIns="45720" rIns="91440" bIns="45720" rtlCol="0" anchor="t">
            <a:spAutoFit/>
          </a:bodyPr>
          <a:lstStyle/>
          <a:p>
            <a:pPr algn="ctr"/>
            <a:r>
              <a:rPr lang="en-GB" dirty="0"/>
              <a:t>Mrs Gibbings</a:t>
            </a:r>
          </a:p>
          <a:p>
            <a:pPr algn="ctr"/>
            <a:r>
              <a:rPr lang="en-GB" dirty="0"/>
              <a:t>Teaching Assistant</a:t>
            </a:r>
          </a:p>
        </p:txBody>
      </p:sp>
      <p:sp>
        <p:nvSpPr>
          <p:cNvPr id="22" name="TextBox 21">
            <a:extLst>
              <a:ext uri="{FF2B5EF4-FFF2-40B4-BE49-F238E27FC236}">
                <a16:creationId xmlns:a16="http://schemas.microsoft.com/office/drawing/2014/main" id="{25427F8A-28B0-4115-BC67-A3649689F4A9}"/>
              </a:ext>
            </a:extLst>
          </p:cNvPr>
          <p:cNvSpPr txBox="1"/>
          <p:nvPr/>
        </p:nvSpPr>
        <p:spPr>
          <a:xfrm>
            <a:off x="523867" y="6152422"/>
            <a:ext cx="1856598" cy="646331"/>
          </a:xfrm>
          <a:prstGeom prst="rect">
            <a:avLst/>
          </a:prstGeom>
          <a:noFill/>
        </p:spPr>
        <p:txBody>
          <a:bodyPr wrap="none" lIns="91440" tIns="45720" rIns="91440" bIns="45720" rtlCol="0" anchor="t">
            <a:spAutoFit/>
          </a:bodyPr>
          <a:lstStyle/>
          <a:p>
            <a:pPr algn="ctr"/>
            <a:r>
              <a:rPr lang="en-GB" dirty="0"/>
              <a:t>Mrs Skinner</a:t>
            </a:r>
          </a:p>
          <a:p>
            <a:r>
              <a:rPr lang="en-GB" dirty="0"/>
              <a:t>Teaching Assistant</a:t>
            </a:r>
          </a:p>
        </p:txBody>
      </p:sp>
      <p:sp>
        <p:nvSpPr>
          <p:cNvPr id="24" name="TextBox 23">
            <a:extLst>
              <a:ext uri="{FF2B5EF4-FFF2-40B4-BE49-F238E27FC236}">
                <a16:creationId xmlns:a16="http://schemas.microsoft.com/office/drawing/2014/main" id="{93B7727C-DAD5-4C8A-B459-5CD4D94E97AE}"/>
              </a:ext>
            </a:extLst>
          </p:cNvPr>
          <p:cNvSpPr txBox="1"/>
          <p:nvPr/>
        </p:nvSpPr>
        <p:spPr>
          <a:xfrm>
            <a:off x="8908753" y="6080905"/>
            <a:ext cx="1969001" cy="646331"/>
          </a:xfrm>
          <a:prstGeom prst="rect">
            <a:avLst/>
          </a:prstGeom>
          <a:noFill/>
        </p:spPr>
        <p:txBody>
          <a:bodyPr wrap="none" lIns="91440" tIns="45720" rIns="91440" bIns="45720" rtlCol="0" anchor="t">
            <a:spAutoFit/>
          </a:bodyPr>
          <a:lstStyle/>
          <a:p>
            <a:pPr algn="ctr"/>
            <a:r>
              <a:rPr lang="en-GB" dirty="0"/>
              <a:t>Mrs Lynch</a:t>
            </a:r>
            <a:endParaRPr lang="en-US"/>
          </a:p>
          <a:p>
            <a:r>
              <a:rPr lang="en-GB" dirty="0"/>
              <a:t> Midday Supervisor</a:t>
            </a:r>
            <a:endParaRPr lang="en-US" dirty="0"/>
          </a:p>
        </p:txBody>
      </p:sp>
      <p:sp>
        <p:nvSpPr>
          <p:cNvPr id="26" name="TextBox 25">
            <a:extLst>
              <a:ext uri="{FF2B5EF4-FFF2-40B4-BE49-F238E27FC236}">
                <a16:creationId xmlns:a16="http://schemas.microsoft.com/office/drawing/2014/main" id="{102115FF-9585-4825-8440-41CD3F163DAA}"/>
              </a:ext>
            </a:extLst>
          </p:cNvPr>
          <p:cNvSpPr txBox="1"/>
          <p:nvPr/>
        </p:nvSpPr>
        <p:spPr>
          <a:xfrm>
            <a:off x="3366310" y="6125730"/>
            <a:ext cx="1856598" cy="646331"/>
          </a:xfrm>
          <a:prstGeom prst="rect">
            <a:avLst/>
          </a:prstGeom>
          <a:noFill/>
        </p:spPr>
        <p:txBody>
          <a:bodyPr wrap="none" lIns="91440" tIns="45720" rIns="91440" bIns="45720" rtlCol="0" anchor="t">
            <a:spAutoFit/>
          </a:bodyPr>
          <a:lstStyle/>
          <a:p>
            <a:pPr algn="ctr"/>
            <a:r>
              <a:rPr lang="en-GB" dirty="0"/>
              <a:t>Mrs Wakefield</a:t>
            </a:r>
            <a:endParaRPr lang="en-US" dirty="0"/>
          </a:p>
          <a:p>
            <a:r>
              <a:rPr lang="en-GB" dirty="0"/>
              <a:t>Teaching Assistant</a:t>
            </a:r>
          </a:p>
        </p:txBody>
      </p:sp>
      <p:sp>
        <p:nvSpPr>
          <p:cNvPr id="3" name="TextBox 2">
            <a:extLst>
              <a:ext uri="{FF2B5EF4-FFF2-40B4-BE49-F238E27FC236}">
                <a16:creationId xmlns:a16="http://schemas.microsoft.com/office/drawing/2014/main" id="{1271BCEE-9C2D-8F6C-A893-D11D5AF12B04}"/>
              </a:ext>
            </a:extLst>
          </p:cNvPr>
          <p:cNvSpPr txBox="1"/>
          <p:nvPr/>
        </p:nvSpPr>
        <p:spPr>
          <a:xfrm>
            <a:off x="8948828" y="3672255"/>
            <a:ext cx="1856598" cy="646331"/>
          </a:xfrm>
          <a:prstGeom prst="rect">
            <a:avLst/>
          </a:prstGeom>
          <a:noFill/>
        </p:spPr>
        <p:txBody>
          <a:bodyPr wrap="none" lIns="91440" tIns="45720" rIns="91440" bIns="45720" rtlCol="0" anchor="t">
            <a:spAutoFit/>
          </a:bodyPr>
          <a:lstStyle/>
          <a:p>
            <a:pPr algn="ctr"/>
            <a:r>
              <a:rPr lang="en-GB" dirty="0"/>
              <a:t>Mrs Mead</a:t>
            </a:r>
          </a:p>
          <a:p>
            <a:pPr algn="ctr"/>
            <a:r>
              <a:rPr lang="en-GB" dirty="0"/>
              <a:t>Teaching Assistant</a:t>
            </a:r>
          </a:p>
        </p:txBody>
      </p:sp>
      <p:pic>
        <p:nvPicPr>
          <p:cNvPr id="6" name="Picture 5" descr="A person with long black hair&#10;&#10;Description automatically generated">
            <a:extLst>
              <a:ext uri="{FF2B5EF4-FFF2-40B4-BE49-F238E27FC236}">
                <a16:creationId xmlns:a16="http://schemas.microsoft.com/office/drawing/2014/main" id="{31215CAB-9A5C-434C-238C-F001FBE7BE26}"/>
              </a:ext>
            </a:extLst>
          </p:cNvPr>
          <p:cNvPicPr>
            <a:picLocks noChangeAspect="1"/>
          </p:cNvPicPr>
          <p:nvPr/>
        </p:nvPicPr>
        <p:blipFill>
          <a:blip r:embed="rId3"/>
          <a:stretch>
            <a:fillRect/>
          </a:stretch>
        </p:blipFill>
        <p:spPr>
          <a:xfrm>
            <a:off x="630081" y="1902628"/>
            <a:ext cx="1636940" cy="1800000"/>
          </a:xfrm>
          <a:prstGeom prst="rect">
            <a:avLst/>
          </a:prstGeom>
        </p:spPr>
      </p:pic>
      <p:pic>
        <p:nvPicPr>
          <p:cNvPr id="1034" name="Picture 10">
            <a:extLst>
              <a:ext uri="{FF2B5EF4-FFF2-40B4-BE49-F238E27FC236}">
                <a16:creationId xmlns:a16="http://schemas.microsoft.com/office/drawing/2014/main" id="{CFC482A3-F1F5-69D2-26C1-5CDCC01F3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298" y="1936818"/>
            <a:ext cx="155454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887" y="1936411"/>
            <a:ext cx="1690106" cy="1800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142" y="4366421"/>
            <a:ext cx="1606099" cy="18000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0605" y="1933949"/>
            <a:ext cx="1600000" cy="1800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4936" y="4356168"/>
            <a:ext cx="1349999" cy="1800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2727" y="4357106"/>
            <a:ext cx="1350000" cy="1800000"/>
          </a:xfrm>
          <a:prstGeom prst="rect">
            <a:avLst/>
          </a:prstGeom>
        </p:spPr>
      </p:pic>
      <p:pic>
        <p:nvPicPr>
          <p:cNvPr id="4" name="Picture 3" descr="A person in a striped sweater&#10;&#10;AI-generated content may be incorrect.">
            <a:extLst>
              <a:ext uri="{FF2B5EF4-FFF2-40B4-BE49-F238E27FC236}">
                <a16:creationId xmlns:a16="http://schemas.microsoft.com/office/drawing/2014/main" id="{41CD4D5A-8F68-F041-EE89-5A772C95EBAF}"/>
              </a:ext>
            </a:extLst>
          </p:cNvPr>
          <p:cNvPicPr>
            <a:picLocks noChangeAspect="1"/>
          </p:cNvPicPr>
          <p:nvPr/>
        </p:nvPicPr>
        <p:blipFill>
          <a:blip r:embed="rId10"/>
          <a:stretch>
            <a:fillRect/>
          </a:stretch>
        </p:blipFill>
        <p:spPr>
          <a:xfrm>
            <a:off x="9334501" y="4291853"/>
            <a:ext cx="1221442" cy="1792943"/>
          </a:xfrm>
          <a:prstGeom prst="rect">
            <a:avLst/>
          </a:prstGeom>
        </p:spPr>
      </p:pic>
    </p:spTree>
    <p:extLst>
      <p:ext uri="{BB962C8B-B14F-4D97-AF65-F5344CB8AC3E}">
        <p14:creationId xmlns:p14="http://schemas.microsoft.com/office/powerpoint/2010/main" val="2567970963"/>
      </p:ext>
    </p:extLst>
  </p:cSld>
  <p:clrMapOvr>
    <a:masterClrMapping/>
  </p:clrMapOvr>
  <mc:AlternateContent xmlns:mc="http://schemas.openxmlformats.org/markup-compatibility/2006" xmlns:p14="http://schemas.microsoft.com/office/powerpoint/2010/main">
    <mc:Choice Requires="p14">
      <p:transition spd="slow" p14:dur="2000" advTm="25406"/>
    </mc:Choice>
    <mc:Fallback xmlns="">
      <p:transition spd="slow" advTm="2540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39F3-6E07-4993-8CE0-991D43D30B2C}"/>
              </a:ext>
            </a:extLst>
          </p:cNvPr>
          <p:cNvSpPr>
            <a:spLocks noGrp="1"/>
          </p:cNvSpPr>
          <p:nvPr>
            <p:ph type="title"/>
          </p:nvPr>
        </p:nvSpPr>
        <p:spPr>
          <a:xfrm>
            <a:off x="1451579" y="804519"/>
            <a:ext cx="9603275" cy="1049235"/>
          </a:xfrm>
        </p:spPr>
        <p:txBody>
          <a:bodyPr>
            <a:normAutofit/>
          </a:bodyPr>
          <a:lstStyle/>
          <a:p>
            <a:r>
              <a:rPr lang="en-GB" dirty="0"/>
              <a:t>Early Years Foundation Stage Framework</a:t>
            </a:r>
          </a:p>
        </p:txBody>
      </p:sp>
      <p:sp>
        <p:nvSpPr>
          <p:cNvPr id="4" name="Content Placeholder 3">
            <a:extLst>
              <a:ext uri="{FF2B5EF4-FFF2-40B4-BE49-F238E27FC236}">
                <a16:creationId xmlns:a16="http://schemas.microsoft.com/office/drawing/2014/main" id="{508F7098-2423-442A-AAAF-951D1FAB2EFB}"/>
              </a:ext>
            </a:extLst>
          </p:cNvPr>
          <p:cNvSpPr>
            <a:spLocks noGrp="1"/>
          </p:cNvSpPr>
          <p:nvPr>
            <p:ph idx="1"/>
          </p:nvPr>
        </p:nvSpPr>
        <p:spPr/>
        <p:txBody>
          <a:bodyPr>
            <a:normAutofit fontScale="77500" lnSpcReduction="20000"/>
          </a:bodyPr>
          <a:lstStyle/>
          <a:p>
            <a:r>
              <a:rPr lang="en-GB" sz="2400" dirty="0"/>
              <a:t>We follow a play-based curriculum, routed in the key principles of the EYFS Framework.</a:t>
            </a:r>
          </a:p>
          <a:p>
            <a:r>
              <a:rPr lang="en-GB" sz="2400" dirty="0"/>
              <a:t>We cover seven areas of learning which consist of three Prime areas: Physical Development, Personal, Social and Emotional Development, Communication and Language and four Specific Areas: Literacy, Mathematics, Expressive Arts and Design and Understanding the World.</a:t>
            </a:r>
          </a:p>
          <a:p>
            <a:r>
              <a:rPr lang="en-GB" sz="2400" dirty="0"/>
              <a:t>All areas are interlinked, and underpinned by the Characteristics of Effective Learning, which are positive learning behaviours. </a:t>
            </a:r>
          </a:p>
          <a:p>
            <a:r>
              <a:rPr lang="en-GB" sz="2400" dirty="0"/>
              <a:t>Our curriculum ensures that children have the knowledge and skills they need to support them as they move through school.</a:t>
            </a:r>
          </a:p>
          <a:p>
            <a:r>
              <a:rPr lang="en-GB" sz="2400" dirty="0"/>
              <a:t>Staff will support the children with their learning and development through play.</a:t>
            </a:r>
          </a:p>
        </p:txBody>
      </p:sp>
    </p:spTree>
    <p:extLst>
      <p:ext uri="{BB962C8B-B14F-4D97-AF65-F5344CB8AC3E}">
        <p14:creationId xmlns:p14="http://schemas.microsoft.com/office/powerpoint/2010/main" val="3124195413"/>
      </p:ext>
    </p:extLst>
  </p:cSld>
  <p:clrMapOvr>
    <a:masterClrMapping/>
  </p:clrMapOvr>
  <mc:AlternateContent xmlns:mc="http://schemas.openxmlformats.org/markup-compatibility/2006" xmlns:p14="http://schemas.microsoft.com/office/powerpoint/2010/main">
    <mc:Choice Requires="p14">
      <p:transition spd="slow" p14:dur="2000" advTm="233513"/>
    </mc:Choice>
    <mc:Fallback xmlns="">
      <p:transition spd="slow" advTm="2335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6B39F3-6E07-4993-8CE0-991D43D30B2C}"/>
              </a:ext>
            </a:extLst>
          </p:cNvPr>
          <p:cNvSpPr>
            <a:spLocks noGrp="1"/>
          </p:cNvSpPr>
          <p:nvPr>
            <p:ph type="title"/>
          </p:nvPr>
        </p:nvSpPr>
        <p:spPr>
          <a:xfrm>
            <a:off x="1450975" y="804863"/>
            <a:ext cx="9604375" cy="1049337"/>
          </a:xfrm>
        </p:spPr>
        <p:txBody>
          <a:bodyPr>
            <a:normAutofit/>
          </a:bodyPr>
          <a:lstStyle/>
          <a:p>
            <a:pPr algn="ctr"/>
            <a:r>
              <a:rPr lang="en-GB" dirty="0"/>
              <a:t>clothing</a:t>
            </a:r>
          </a:p>
        </p:txBody>
      </p:sp>
      <p:sp>
        <p:nvSpPr>
          <p:cNvPr id="9" name="Content Placeholder 3">
            <a:extLst>
              <a:ext uri="{FF2B5EF4-FFF2-40B4-BE49-F238E27FC236}">
                <a16:creationId xmlns:a16="http://schemas.microsoft.com/office/drawing/2014/main" id="{508F7098-2423-442A-AAAF-951D1FAB2EFB}"/>
              </a:ext>
            </a:extLst>
          </p:cNvPr>
          <p:cNvSpPr>
            <a:spLocks noGrp="1"/>
          </p:cNvSpPr>
          <p:nvPr>
            <p:ph idx="1"/>
          </p:nvPr>
        </p:nvSpPr>
        <p:spPr>
          <a:xfrm>
            <a:off x="1061230" y="1746302"/>
            <a:ext cx="10421235" cy="4519587"/>
          </a:xfrm>
        </p:spPr>
        <p:txBody>
          <a:bodyPr>
            <a:normAutofit fontScale="55000" lnSpcReduction="20000"/>
          </a:bodyPr>
          <a:lstStyle/>
          <a:p>
            <a:r>
              <a:rPr lang="en-GB" sz="5100" dirty="0"/>
              <a:t>Children don’t need to wear uniform but in practice many do wear polo shirts and school jumpers with either joggers or leggings.</a:t>
            </a:r>
          </a:p>
          <a:p>
            <a:r>
              <a:rPr lang="en-GB" sz="5100" dirty="0"/>
              <a:t>The school now have a green uniform, we do have a pre-loved clothing rack in the entrance.</a:t>
            </a:r>
          </a:p>
          <a:p>
            <a:r>
              <a:rPr lang="en-GB" sz="5100" dirty="0"/>
              <a:t>Jumpers and t-shirts with the school logo on can be purchased online from </a:t>
            </a:r>
            <a:r>
              <a:rPr lang="en-GB" sz="5100" dirty="0">
                <a:solidFill>
                  <a:srgbClr val="FF0000"/>
                </a:solidFill>
                <a:hlinkClick r:id="rId3"/>
              </a:rPr>
              <a:t>www.price-buckland</a:t>
            </a:r>
            <a:r>
              <a:rPr lang="en-GB" sz="5100" dirty="0">
                <a:solidFill>
                  <a:srgbClr val="FA2B5C"/>
                </a:solidFill>
                <a:hlinkClick r:id="rId3"/>
              </a:rPr>
              <a:t>.co.uk</a:t>
            </a:r>
            <a:r>
              <a:rPr lang="en-GB" sz="5100" dirty="0">
                <a:solidFill>
                  <a:srgbClr val="FA2B5C"/>
                </a:solidFill>
              </a:rPr>
              <a:t>  </a:t>
            </a:r>
            <a:endParaRPr lang="en-GB" sz="5100" dirty="0"/>
          </a:p>
          <a:p>
            <a:r>
              <a:rPr lang="en-GB" sz="5100" dirty="0"/>
              <a:t>Plain jumpers and cardigans can also be bought widely from clothing stores and larger supermarkets.</a:t>
            </a:r>
          </a:p>
          <a:p>
            <a:r>
              <a:rPr lang="en-GB" sz="5100" dirty="0"/>
              <a:t>Change of clothes in school – look out for a yellow note in their bag.</a:t>
            </a:r>
          </a:p>
          <a:p>
            <a:pPr marL="0" indent="0">
              <a:buNone/>
            </a:pPr>
            <a:endParaRPr lang="en-GB" sz="2400" dirty="0"/>
          </a:p>
        </p:txBody>
      </p:sp>
      <p:pic>
        <p:nvPicPr>
          <p:cNvPr id="11" name="Picture 10" descr="A green sweater with a logo&#10;&#10;Description automatically generated">
            <a:extLst>
              <a:ext uri="{FF2B5EF4-FFF2-40B4-BE49-F238E27FC236}">
                <a16:creationId xmlns:a16="http://schemas.microsoft.com/office/drawing/2014/main" id="{2C9ED319-5D7D-1BD3-C3DC-EDAB3607C99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17" b="89879" l="6263" r="96544">
                        <a14:foregroundMark x1="66523" y1="34413" x2="66523" y2="34413"/>
                        <a14:foregroundMark x1="79050" y1="23482" x2="79050" y2="23482"/>
                        <a14:foregroundMark x1="84881" y1="36842" x2="84881" y2="36842"/>
                        <a14:foregroundMark x1="95032" y1="52227" x2="95032" y2="52227"/>
                        <a14:foregroundMark x1="95680" y1="73279" x2="95680" y2="73279"/>
                        <a14:foregroundMark x1="96760" y1="59514" x2="96760" y2="59514"/>
                        <a14:foregroundMark x1="6263" y1="59109" x2="6263" y2="59109"/>
                        <a14:foregroundMark x1="30022" y1="33603" x2="30022" y2="33603"/>
                      </a14:backgroundRemoval>
                    </a14:imgEffect>
                  </a14:imgLayer>
                </a14:imgProps>
              </a:ext>
            </a:extLst>
          </a:blip>
          <a:stretch>
            <a:fillRect/>
          </a:stretch>
        </p:blipFill>
        <p:spPr>
          <a:xfrm>
            <a:off x="1573969" y="0"/>
            <a:ext cx="3492708" cy="1863280"/>
          </a:xfrm>
          <a:prstGeom prst="rect">
            <a:avLst/>
          </a:prstGeom>
        </p:spPr>
      </p:pic>
      <p:pic>
        <p:nvPicPr>
          <p:cNvPr id="13" name="Picture 12" descr="A white polo shirt with a logo on it&#10;&#10;Description automatically generated">
            <a:extLst>
              <a:ext uri="{FF2B5EF4-FFF2-40B4-BE49-F238E27FC236}">
                <a16:creationId xmlns:a16="http://schemas.microsoft.com/office/drawing/2014/main" id="{9A59A070-499D-DC3A-F984-C4F8B07F1D6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2609" l="6452" r="91935">
                        <a14:foregroundMark x1="6989" y1="42174" x2="6989" y2="42174"/>
                        <a14:foregroundMark x1="54301" y1="92609" x2="54301" y2="92609"/>
                        <a14:foregroundMark x1="46237" y1="11304" x2="46237" y2="11304"/>
                        <a14:foregroundMark x1="91935" y1="43478" x2="91935" y2="43478"/>
                      </a14:backgroundRemoval>
                    </a14:imgEffect>
                  </a14:imgLayer>
                </a14:imgProps>
              </a:ext>
            </a:extLst>
          </a:blip>
          <a:stretch>
            <a:fillRect/>
          </a:stretch>
        </p:blipFill>
        <p:spPr>
          <a:xfrm>
            <a:off x="7572129" y="-98069"/>
            <a:ext cx="1518200" cy="1877344"/>
          </a:xfrm>
          <a:prstGeom prst="rect">
            <a:avLst/>
          </a:prstGeom>
        </p:spPr>
      </p:pic>
      <p:pic>
        <p:nvPicPr>
          <p:cNvPr id="15" name="Picture 14" descr="A green polo shirt with a logo&#10;&#10;Description automatically generated">
            <a:extLst>
              <a:ext uri="{FF2B5EF4-FFF2-40B4-BE49-F238E27FC236}">
                <a16:creationId xmlns:a16="http://schemas.microsoft.com/office/drawing/2014/main" id="{31D44E35-4A1F-FE90-CBD9-C456D061339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944" b="91667" l="9596" r="91919">
                        <a14:foregroundMark x1="54040" y1="7870" x2="54040" y2="7870"/>
                        <a14:foregroundMark x1="92424" y1="43056" x2="92424" y2="43056"/>
                        <a14:foregroundMark x1="67172" y1="91667" x2="67172" y2="91667"/>
                      </a14:backgroundRemoval>
                    </a14:imgEffect>
                  </a14:imgLayer>
                </a14:imgProps>
              </a:ext>
            </a:extLst>
          </a:blip>
          <a:stretch>
            <a:fillRect/>
          </a:stretch>
        </p:blipFill>
        <p:spPr>
          <a:xfrm>
            <a:off x="9090329" y="42054"/>
            <a:ext cx="1650696" cy="1800760"/>
          </a:xfrm>
          <a:prstGeom prst="rect">
            <a:avLst/>
          </a:prstGeom>
        </p:spPr>
      </p:pic>
    </p:spTree>
    <p:extLst>
      <p:ext uri="{BB962C8B-B14F-4D97-AF65-F5344CB8AC3E}">
        <p14:creationId xmlns:p14="http://schemas.microsoft.com/office/powerpoint/2010/main" val="2528133272"/>
      </p:ext>
    </p:extLst>
  </p:cSld>
  <p:clrMapOvr>
    <a:masterClrMapping/>
  </p:clrMapOvr>
  <mc:AlternateContent xmlns:mc="http://schemas.openxmlformats.org/markup-compatibility/2006" xmlns:p14="http://schemas.microsoft.com/office/powerpoint/2010/main">
    <mc:Choice Requires="p14">
      <p:transition spd="slow" p14:dur="2000" advTm="120765"/>
    </mc:Choice>
    <mc:Fallback xmlns="">
      <p:transition spd="slow" advTm="1207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6B39F3-6E07-4993-8CE0-991D43D30B2C}"/>
              </a:ext>
            </a:extLst>
          </p:cNvPr>
          <p:cNvSpPr>
            <a:spLocks noGrp="1"/>
          </p:cNvSpPr>
          <p:nvPr>
            <p:ph type="title"/>
          </p:nvPr>
        </p:nvSpPr>
        <p:spPr>
          <a:xfrm>
            <a:off x="1450975" y="804863"/>
            <a:ext cx="9604375" cy="1049337"/>
          </a:xfrm>
        </p:spPr>
        <p:txBody>
          <a:bodyPr>
            <a:normAutofit/>
          </a:bodyPr>
          <a:lstStyle/>
          <a:p>
            <a:pPr algn="ctr"/>
            <a:r>
              <a:rPr lang="en-GB" dirty="0"/>
              <a:t>Outdoor clothing</a:t>
            </a:r>
          </a:p>
        </p:txBody>
      </p:sp>
      <p:sp>
        <p:nvSpPr>
          <p:cNvPr id="5" name="Content Placeholder 3">
            <a:extLst>
              <a:ext uri="{FF2B5EF4-FFF2-40B4-BE49-F238E27FC236}">
                <a16:creationId xmlns:a16="http://schemas.microsoft.com/office/drawing/2014/main" id="{508F7098-2423-442A-AAAF-951D1FAB2EFB}"/>
              </a:ext>
            </a:extLst>
          </p:cNvPr>
          <p:cNvSpPr txBox="1">
            <a:spLocks/>
          </p:cNvSpPr>
          <p:nvPr/>
        </p:nvSpPr>
        <p:spPr>
          <a:xfrm>
            <a:off x="1450975" y="2027393"/>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The children go outside into the EYFS playground in all weather, unless it is unsafe to do so.  </a:t>
            </a:r>
          </a:p>
          <a:p>
            <a:r>
              <a:rPr lang="en-GB" b="1" dirty="0"/>
              <a:t>If possible, please can you provide your child with wellington boots, a waterproof coat and waterproof trousers to be kept in school.  This will ensure that they can make the most of learning opportunities outside in all weather.</a:t>
            </a:r>
          </a:p>
          <a:p>
            <a:r>
              <a:rPr lang="en-GB" dirty="0"/>
              <a:t>It is also helpful if your child can already independently put their coat on and remove their shoes and put on welly boots – but we will help them to learn to do this.</a:t>
            </a:r>
          </a:p>
          <a:p>
            <a:pPr marL="0" indent="0">
              <a:buFont typeface="Arial" panose="020B0604020202020204" pitchFamily="34" charset="0"/>
              <a:buNone/>
            </a:pPr>
            <a:endParaRPr lang="en-GB" dirty="0"/>
          </a:p>
          <a:p>
            <a:endParaRPr lang="en-GB" sz="2400" dirty="0"/>
          </a:p>
        </p:txBody>
      </p:sp>
    </p:spTree>
    <p:extLst>
      <p:ext uri="{BB962C8B-B14F-4D97-AF65-F5344CB8AC3E}">
        <p14:creationId xmlns:p14="http://schemas.microsoft.com/office/powerpoint/2010/main" val="4288178041"/>
      </p:ext>
    </p:extLst>
  </p:cSld>
  <p:clrMapOvr>
    <a:masterClrMapping/>
  </p:clrMapOvr>
  <mc:AlternateContent xmlns:mc="http://schemas.openxmlformats.org/markup-compatibility/2006" xmlns:p14="http://schemas.microsoft.com/office/powerpoint/2010/main">
    <mc:Choice Requires="p14">
      <p:transition spd="slow" p14:dur="2000" advTm="98601"/>
    </mc:Choice>
    <mc:Fallback xmlns="">
      <p:transition spd="slow" advTm="986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C090-22CC-4827-BCEE-24B7FC4043F3}"/>
              </a:ext>
            </a:extLst>
          </p:cNvPr>
          <p:cNvSpPr>
            <a:spLocks noGrp="1"/>
          </p:cNvSpPr>
          <p:nvPr>
            <p:ph type="title"/>
          </p:nvPr>
        </p:nvSpPr>
        <p:spPr/>
        <p:txBody>
          <a:bodyPr/>
          <a:lstStyle/>
          <a:p>
            <a:pPr algn="ctr"/>
            <a:r>
              <a:rPr lang="en-GB" dirty="0"/>
              <a:t>Drop off and collection</a:t>
            </a:r>
          </a:p>
        </p:txBody>
      </p:sp>
      <p:sp>
        <p:nvSpPr>
          <p:cNvPr id="3" name="Content Placeholder 2">
            <a:extLst>
              <a:ext uri="{FF2B5EF4-FFF2-40B4-BE49-F238E27FC236}">
                <a16:creationId xmlns:a16="http://schemas.microsoft.com/office/drawing/2014/main" id="{D6358B4B-18E8-4EC7-AF55-E9E44B01AAA5}"/>
              </a:ext>
            </a:extLst>
          </p:cNvPr>
          <p:cNvSpPr>
            <a:spLocks noGrp="1"/>
          </p:cNvSpPr>
          <p:nvPr>
            <p:ph idx="1"/>
          </p:nvPr>
        </p:nvSpPr>
        <p:spPr/>
        <p:txBody>
          <a:bodyPr>
            <a:normAutofit fontScale="85000" lnSpcReduction="20000"/>
          </a:bodyPr>
          <a:lstStyle/>
          <a:p>
            <a:r>
              <a:rPr lang="en-GB" sz="2400" dirty="0"/>
              <a:t>Morning sessions start at 9am and finish at 12 noon.</a:t>
            </a:r>
          </a:p>
          <a:p>
            <a:r>
              <a:rPr lang="en-GB" sz="2400" dirty="0"/>
              <a:t>Afternoon sessions start at 12 noon and finish at 3pm.</a:t>
            </a:r>
          </a:p>
          <a:p>
            <a:r>
              <a:rPr lang="en-GB" sz="2400" dirty="0"/>
              <a:t>Please use the Cherry door for drop off and collection – school office at all other times of day.</a:t>
            </a:r>
          </a:p>
          <a:p>
            <a:r>
              <a:rPr lang="en-GB" sz="2400" dirty="0"/>
              <a:t>Please ensure you are on time as it can be very distressing for young children to arrive later than others or to be left on the carpet when everyone else has gone home.</a:t>
            </a:r>
          </a:p>
          <a:p>
            <a:r>
              <a:rPr lang="en-GB" sz="2400" dirty="0"/>
              <a:t>Please bear with us as we try to match the adult to the child at the end of the day initially.  We will get there over the first few weeks and this should then speed the process up for everyone!</a:t>
            </a:r>
          </a:p>
          <a:p>
            <a:endParaRPr lang="en-GB" sz="2400" dirty="0"/>
          </a:p>
          <a:p>
            <a:endParaRPr lang="en-GB" dirty="0"/>
          </a:p>
        </p:txBody>
      </p:sp>
    </p:spTree>
    <p:extLst>
      <p:ext uri="{BB962C8B-B14F-4D97-AF65-F5344CB8AC3E}">
        <p14:creationId xmlns:p14="http://schemas.microsoft.com/office/powerpoint/2010/main" val="781072987"/>
      </p:ext>
    </p:extLst>
  </p:cSld>
  <p:clrMapOvr>
    <a:masterClrMapping/>
  </p:clrMapOvr>
  <mc:AlternateContent xmlns:mc="http://schemas.openxmlformats.org/markup-compatibility/2006" xmlns:p14="http://schemas.microsoft.com/office/powerpoint/2010/main">
    <mc:Choice Requires="p14">
      <p:transition spd="slow" p14:dur="2000" advTm="202762"/>
    </mc:Choice>
    <mc:Fallback xmlns="">
      <p:transition spd="slow" advTm="2027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8D3A-A5FC-4B8C-8699-3B22FE88ACE5}"/>
              </a:ext>
            </a:extLst>
          </p:cNvPr>
          <p:cNvSpPr>
            <a:spLocks noGrp="1"/>
          </p:cNvSpPr>
          <p:nvPr>
            <p:ph type="title"/>
          </p:nvPr>
        </p:nvSpPr>
        <p:spPr/>
        <p:txBody>
          <a:bodyPr/>
          <a:lstStyle/>
          <a:p>
            <a:pPr algn="ctr"/>
            <a:r>
              <a:rPr lang="en-GB" dirty="0"/>
              <a:t>Snacks and drinks</a:t>
            </a:r>
          </a:p>
        </p:txBody>
      </p:sp>
      <p:sp>
        <p:nvSpPr>
          <p:cNvPr id="3" name="Content Placeholder 2">
            <a:extLst>
              <a:ext uri="{FF2B5EF4-FFF2-40B4-BE49-F238E27FC236}">
                <a16:creationId xmlns:a16="http://schemas.microsoft.com/office/drawing/2014/main" id="{0C582326-156D-4190-9C47-7DF2A81E06FF}"/>
              </a:ext>
            </a:extLst>
          </p:cNvPr>
          <p:cNvSpPr>
            <a:spLocks noGrp="1"/>
          </p:cNvSpPr>
          <p:nvPr>
            <p:ph idx="1"/>
          </p:nvPr>
        </p:nvSpPr>
        <p:spPr/>
        <p:txBody>
          <a:bodyPr>
            <a:normAutofit lnSpcReduction="10000"/>
          </a:bodyPr>
          <a:lstStyle/>
          <a:p>
            <a:r>
              <a:rPr lang="en-GB" sz="2400" dirty="0"/>
              <a:t>Please ensure that your child brings a water bottle with them.  This should be taken home, cleaned and refilled at the end of each session.</a:t>
            </a:r>
          </a:p>
          <a:p>
            <a:r>
              <a:rPr lang="en-GB" sz="2400" dirty="0"/>
              <a:t>Children have access to free fruit and milk throughout session times.</a:t>
            </a:r>
          </a:p>
          <a:p>
            <a:r>
              <a:rPr lang="en-GB" sz="2400" dirty="0"/>
              <a:t>If your child is staying for lunch, they will need to bring a packed lunch with them.</a:t>
            </a:r>
          </a:p>
          <a:p>
            <a:r>
              <a:rPr lang="en-GB" sz="2400" dirty="0"/>
              <a:t>Packed lunches need to be healthy, no nuts, sweets or chocolate bars.</a:t>
            </a:r>
          </a:p>
          <a:p>
            <a:r>
              <a:rPr lang="en-GB" sz="2400" dirty="0"/>
              <a:t>We eat lunch together in Cherry Class.</a:t>
            </a:r>
          </a:p>
        </p:txBody>
      </p:sp>
    </p:spTree>
    <p:extLst>
      <p:ext uri="{BB962C8B-B14F-4D97-AF65-F5344CB8AC3E}">
        <p14:creationId xmlns:p14="http://schemas.microsoft.com/office/powerpoint/2010/main" val="3533028792"/>
      </p:ext>
    </p:extLst>
  </p:cSld>
  <p:clrMapOvr>
    <a:masterClrMapping/>
  </p:clrMapOvr>
  <mc:AlternateContent xmlns:mc="http://schemas.openxmlformats.org/markup-compatibility/2006" xmlns:p14="http://schemas.microsoft.com/office/powerpoint/2010/main">
    <mc:Choice Requires="p14">
      <p:transition spd="slow" p14:dur="2000" advTm="173145"/>
    </mc:Choice>
    <mc:Fallback xmlns="">
      <p:transition spd="slow" advTm="1731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5075-F0FB-4676-8B4E-6682C0CE7C20}"/>
              </a:ext>
            </a:extLst>
          </p:cNvPr>
          <p:cNvSpPr>
            <a:spLocks noGrp="1"/>
          </p:cNvSpPr>
          <p:nvPr>
            <p:ph type="title"/>
          </p:nvPr>
        </p:nvSpPr>
        <p:spPr/>
        <p:txBody>
          <a:bodyPr/>
          <a:lstStyle/>
          <a:p>
            <a:pPr algn="ctr"/>
            <a:r>
              <a:rPr lang="en-GB" dirty="0"/>
              <a:t>Parents as partners</a:t>
            </a:r>
          </a:p>
        </p:txBody>
      </p:sp>
      <p:sp>
        <p:nvSpPr>
          <p:cNvPr id="3" name="Content Placeholder 2">
            <a:extLst>
              <a:ext uri="{FF2B5EF4-FFF2-40B4-BE49-F238E27FC236}">
                <a16:creationId xmlns:a16="http://schemas.microsoft.com/office/drawing/2014/main" id="{FFD16A0A-3592-46AB-B17E-842DDCAC02FB}"/>
              </a:ext>
            </a:extLst>
          </p:cNvPr>
          <p:cNvSpPr>
            <a:spLocks noGrp="1"/>
          </p:cNvSpPr>
          <p:nvPr>
            <p:ph idx="1"/>
          </p:nvPr>
        </p:nvSpPr>
        <p:spPr/>
        <p:txBody>
          <a:bodyPr>
            <a:normAutofit fontScale="92500" lnSpcReduction="10000"/>
          </a:bodyPr>
          <a:lstStyle/>
          <a:p>
            <a:r>
              <a:rPr lang="en-GB" dirty="0"/>
              <a:t>Parents will be given a scrapbook to complete with their child about their family and all the things they get up to at home.  These will be sent home periodically over the course of the year.</a:t>
            </a:r>
          </a:p>
          <a:p>
            <a:r>
              <a:rPr lang="en-GB" dirty="0"/>
              <a:t>Parents are invited to termly review meetings in the Autumn and Spring terms and will receive a written report in the summer term.</a:t>
            </a:r>
          </a:p>
          <a:p>
            <a:r>
              <a:rPr lang="en-GB" dirty="0"/>
              <a:t>Parents may also see a member of staff at other times during the term if you have any concerns or would just like to see how your child is progressing.  If you have any queries or worries, please do not hesitate to speak to us.</a:t>
            </a:r>
          </a:p>
          <a:p>
            <a:r>
              <a:rPr lang="en-GB" dirty="0"/>
              <a:t>We will post regular updates and reminders through the Facebook group and via </a:t>
            </a:r>
            <a:r>
              <a:rPr lang="en-GB" dirty="0" err="1"/>
              <a:t>Parentmail</a:t>
            </a:r>
            <a:r>
              <a:rPr lang="en-GB" dirty="0"/>
              <a:t>.</a:t>
            </a:r>
          </a:p>
        </p:txBody>
      </p:sp>
    </p:spTree>
    <p:extLst>
      <p:ext uri="{BB962C8B-B14F-4D97-AF65-F5344CB8AC3E}">
        <p14:creationId xmlns:p14="http://schemas.microsoft.com/office/powerpoint/2010/main" val="3674113258"/>
      </p:ext>
    </p:extLst>
  </p:cSld>
  <p:clrMapOvr>
    <a:masterClrMapping/>
  </p:clrMapOvr>
  <mc:AlternateContent xmlns:mc="http://schemas.openxmlformats.org/markup-compatibility/2006" xmlns:p14="http://schemas.microsoft.com/office/powerpoint/2010/main">
    <mc:Choice Requires="p14">
      <p:transition spd="slow" p14:dur="2000" advTm="284546"/>
    </mc:Choice>
    <mc:Fallback xmlns="">
      <p:transition spd="slow" advTm="2845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786" y="971817"/>
            <a:ext cx="9603275" cy="1049235"/>
          </a:xfrm>
        </p:spPr>
        <p:txBody>
          <a:bodyPr/>
          <a:lstStyle/>
          <a:p>
            <a:pPr algn="ctr"/>
            <a:r>
              <a:rPr lang="en-GB" dirty="0"/>
              <a:t>SCRAPBOOKS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7916" y="2021053"/>
            <a:ext cx="5770165" cy="3965794"/>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182" t="6930" r="47073" b="7367"/>
          <a:stretch/>
        </p:blipFill>
        <p:spPr>
          <a:xfrm rot="10800000">
            <a:off x="8478600" y="1329136"/>
            <a:ext cx="3370585" cy="4444544"/>
          </a:xfrm>
          <a:prstGeom prst="rect">
            <a:avLst/>
          </a:prstGeom>
        </p:spPr>
      </p:pic>
      <p:sp>
        <p:nvSpPr>
          <p:cNvPr id="3" name="AutoShape 2" descr="A4 Exercise Books 5mm Squared Orang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A stack of red paper&#10;&#10;AI-generated content may be incorrect.">
            <a:extLst>
              <a:ext uri="{FF2B5EF4-FFF2-40B4-BE49-F238E27FC236}">
                <a16:creationId xmlns:a16="http://schemas.microsoft.com/office/drawing/2014/main" id="{EFF499D0-2968-D9C4-C603-11774FD8286F}"/>
              </a:ext>
            </a:extLst>
          </p:cNvPr>
          <p:cNvPicPr>
            <a:picLocks noChangeAspect="1"/>
          </p:cNvPicPr>
          <p:nvPr/>
        </p:nvPicPr>
        <p:blipFill>
          <a:blip r:embed="rId5"/>
          <a:stretch>
            <a:fillRect/>
          </a:stretch>
        </p:blipFill>
        <p:spPr>
          <a:xfrm>
            <a:off x="454959" y="600635"/>
            <a:ext cx="1801906" cy="1801906"/>
          </a:xfrm>
          <a:prstGeom prst="rect">
            <a:avLst/>
          </a:prstGeom>
        </p:spPr>
      </p:pic>
    </p:spTree>
    <p:extLst>
      <p:ext uri="{BB962C8B-B14F-4D97-AF65-F5344CB8AC3E}">
        <p14:creationId xmlns:p14="http://schemas.microsoft.com/office/powerpoint/2010/main" val="1979171493"/>
      </p:ext>
    </p:extLst>
  </p:cSld>
  <p:clrMapOvr>
    <a:masterClrMapping/>
  </p:clrMapOvr>
  <mc:AlternateContent xmlns:mc="http://schemas.openxmlformats.org/markup-compatibility/2006" xmlns:p14="http://schemas.microsoft.com/office/powerpoint/2010/main">
    <mc:Choice Requires="p14">
      <p:transition spd="slow" p14:dur="2000" advTm="39307"/>
    </mc:Choice>
    <mc:Fallback xmlns="">
      <p:transition spd="slow" advTm="39307"/>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26ae2fb-bf65-41f6-b23a-1b7ff23be2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BF6D5FAAC63B458C024CB06C8D7339" ma:contentTypeVersion="18" ma:contentTypeDescription="Create a new document." ma:contentTypeScope="" ma:versionID="9e0e5044a4362194bde3ba061d4937f4">
  <xsd:schema xmlns:xsd="http://www.w3.org/2001/XMLSchema" xmlns:xs="http://www.w3.org/2001/XMLSchema" xmlns:p="http://schemas.microsoft.com/office/2006/metadata/properties" xmlns:ns3="026ae2fb-bf65-41f6-b23a-1b7ff23be26e" xmlns:ns4="e1b994e9-35cf-4f7a-9402-e46270481bff" targetNamespace="http://schemas.microsoft.com/office/2006/metadata/properties" ma:root="true" ma:fieldsID="0abf1fd7b64d76c69133daaf8637a576" ns3:_="" ns4:_="">
    <xsd:import namespace="026ae2fb-bf65-41f6-b23a-1b7ff23be26e"/>
    <xsd:import namespace="e1b994e9-35cf-4f7a-9402-e46270481bf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Locatio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ae2fb-bf65-41f6-b23a-1b7ff23be2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994e9-35cf-4f7a-9402-e46270481b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CAE41-0BC6-4840-99F0-E51250DD4E5E}">
  <ds:schemaRefs>
    <ds:schemaRef ds:uri="http://schemas.microsoft.com/sharepoint/v3/contenttype/forms"/>
  </ds:schemaRefs>
</ds:datastoreItem>
</file>

<file path=customXml/itemProps2.xml><?xml version="1.0" encoding="utf-8"?>
<ds:datastoreItem xmlns:ds="http://schemas.openxmlformats.org/officeDocument/2006/customXml" ds:itemID="{F21AE326-8114-4BCD-B6CB-A866222329ED}">
  <ds:schemaRefs>
    <ds:schemaRef ds:uri="http://schemas.microsoft.com/office/infopath/2007/PartnerControls"/>
    <ds:schemaRef ds:uri="026ae2fb-bf65-41f6-b23a-1b7ff23be26e"/>
    <ds:schemaRef ds:uri="http://schemas.microsoft.com/office/2006/documentManagement/types"/>
    <ds:schemaRef ds:uri="e1b994e9-35cf-4f7a-9402-e46270481bff"/>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CDA028C-42EC-4E58-A608-1CA30E81D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6ae2fb-bf65-41f6-b23a-1b7ff23be26e"/>
    <ds:schemaRef ds:uri="e1b994e9-35cf-4f7a-9402-e46270481b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Widescreen</PresentationFormat>
  <Paragraphs>73</Paragraphs>
  <Slides>11</Slides>
  <Notes>10</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Gallery</vt:lpstr>
      <vt:lpstr>  Welcome to Cherry class</vt:lpstr>
      <vt:lpstr>Meet The cherry class team</vt:lpstr>
      <vt:lpstr>Early Years Foundation Stage Framework</vt:lpstr>
      <vt:lpstr>clothing</vt:lpstr>
      <vt:lpstr>Outdoor clothing</vt:lpstr>
      <vt:lpstr>Drop off and collection</vt:lpstr>
      <vt:lpstr>Snacks and drinks</vt:lpstr>
      <vt:lpstr>Parents as partners</vt:lpstr>
      <vt:lpstr>SCRAPBOOKS</vt:lpstr>
      <vt:lpstr>Home visits and starting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Rady  Raising the attainment of disadvantaged youngsters</dc:title>
  <dc:creator>Lorraine Freeman</dc:creator>
  <cp:lastModifiedBy>S Miller</cp:lastModifiedBy>
  <cp:revision>178</cp:revision>
  <dcterms:created xsi:type="dcterms:W3CDTF">2021-01-03T13:44:40Z</dcterms:created>
  <dcterms:modified xsi:type="dcterms:W3CDTF">2025-06-26T09:57:56Z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0x0101002CBF6D5FAAC63B458C024CB06C8D7339</vt:lpwstr>
  </property>
</Properties>
</file>